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63" r:id="rId5"/>
    <p:sldId id="259" r:id="rId6"/>
    <p:sldId id="264" r:id="rId7"/>
    <p:sldId id="261" r:id="rId8"/>
  </p:sldIdLst>
  <p:sldSz cx="9144000" cy="5143500" type="screen16x9"/>
  <p:notesSz cx="9144000" cy="51435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90" d="100"/>
          <a:sy n="90" d="100"/>
        </p:scale>
        <p:origin x="-81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Blank Sl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OverTx" preserve="1" userDrawn="1">
  <p:cSld name="Title, Content over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 bwMode="auto">
          <a:xfrm>
            <a:off x="5237280" y="3670200"/>
            <a:ext cx="3129120" cy="606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/>
          </p:nvPr>
        </p:nvSpPr>
        <p:spPr bwMode="auto"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3"/>
          <p:cNvSpPr>
            <a:spLocks noGrp="1"/>
          </p:cNvSpPr>
          <p:nvPr>
            <p:ph/>
          </p:nvPr>
        </p:nvSpPr>
        <p:spPr bwMode="auto"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fourObj" preserve="1" userDrawn="1">
  <p:cSld name="Title, 4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 bwMode="auto">
          <a:xfrm>
            <a:off x="5237280" y="3670200"/>
            <a:ext cx="3129120" cy="606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/>
          </p:nvPr>
        </p:nvSpPr>
        <p:spPr bwMode="auto"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3"/>
          <p:cNvSpPr>
            <a:spLocks noGrp="1"/>
          </p:cNvSpPr>
          <p:nvPr>
            <p:ph/>
          </p:nvPr>
        </p:nvSpPr>
        <p:spPr bwMode="auto"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4"/>
          <p:cNvSpPr>
            <a:spLocks noGrp="1"/>
          </p:cNvSpPr>
          <p:nvPr>
            <p:ph/>
          </p:nvPr>
        </p:nvSpPr>
        <p:spPr bwMode="auto"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5"/>
          <p:cNvSpPr>
            <a:spLocks noGrp="1"/>
          </p:cNvSpPr>
          <p:nvPr>
            <p:ph/>
          </p:nvPr>
        </p:nvSpPr>
        <p:spPr bwMode="auto"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blank" preserve="1" userDrawn="1">
  <p:cSld name="Title, 6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 bwMode="auto">
          <a:xfrm>
            <a:off x="5237280" y="3670200"/>
            <a:ext cx="3129120" cy="606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/>
          </p:nvPr>
        </p:nvSpPr>
        <p:spPr bwMode="auto"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3"/>
          <p:cNvSpPr>
            <a:spLocks noGrp="1"/>
          </p:cNvSpPr>
          <p:nvPr>
            <p:ph/>
          </p:nvPr>
        </p:nvSpPr>
        <p:spPr bwMode="auto"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4"/>
          <p:cNvSpPr>
            <a:spLocks noGrp="1"/>
          </p:cNvSpPr>
          <p:nvPr>
            <p:ph/>
          </p:nvPr>
        </p:nvSpPr>
        <p:spPr bwMode="auto"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5"/>
          <p:cNvSpPr>
            <a:spLocks noGrp="1"/>
          </p:cNvSpPr>
          <p:nvPr>
            <p:ph/>
          </p:nvPr>
        </p:nvSpPr>
        <p:spPr bwMode="auto"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6"/>
          <p:cNvSpPr>
            <a:spLocks noGrp="1"/>
          </p:cNvSpPr>
          <p:nvPr>
            <p:ph/>
          </p:nvPr>
        </p:nvSpPr>
        <p:spPr bwMode="auto"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7"/>
          <p:cNvSpPr>
            <a:spLocks noGrp="1"/>
          </p:cNvSpPr>
          <p:nvPr>
            <p:ph/>
          </p:nvPr>
        </p:nvSpPr>
        <p:spPr bwMode="auto"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x" preserve="1" userDrawn="1">
  <p:cSld name="Title Slid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 bwMode="auto">
          <a:xfrm>
            <a:off x="5237280" y="3670200"/>
            <a:ext cx="3129120" cy="606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 bwMode="auto"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defRPr/>
            </a:pPr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 userDrawn="1">
  <p:cSld name="Title,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 bwMode="auto">
          <a:xfrm>
            <a:off x="5237280" y="3670200"/>
            <a:ext cx="3129120" cy="606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/>
          </p:nvPr>
        </p:nvSpPr>
        <p:spPr bwMode="auto"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" preserve="1" userDrawn="1">
  <p:cSld name="Title, 2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 bwMode="auto">
          <a:xfrm>
            <a:off x="5237280" y="3670200"/>
            <a:ext cx="3129120" cy="606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/>
          </p:nvPr>
        </p:nvSpPr>
        <p:spPr bwMode="auto"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3"/>
          <p:cNvSpPr>
            <a:spLocks noGrp="1"/>
          </p:cNvSpPr>
          <p:nvPr>
            <p:ph/>
          </p:nvPr>
        </p:nvSpPr>
        <p:spPr bwMode="auto"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itleOnly" preserve="1" userDrawn="1">
  <p:cSld name="Title 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 bwMode="auto">
          <a:xfrm>
            <a:off x="5237280" y="3670200"/>
            <a:ext cx="3129120" cy="606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Only" preserve="1" userDrawn="1">
  <p:cSld name="Centered 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subTitle"/>
          </p:nvPr>
        </p:nvSpPr>
        <p:spPr bwMode="auto">
          <a:xfrm>
            <a:off x="5237280" y="3670200"/>
            <a:ext cx="3129120" cy="2811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defRPr/>
            </a:pPr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AndObj" preserve="1" userDrawn="1">
  <p:cSld name="Title, 2 Content and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 bwMode="auto">
          <a:xfrm>
            <a:off x="5237280" y="3670200"/>
            <a:ext cx="3129120" cy="606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/>
          </p:nvPr>
        </p:nvSpPr>
        <p:spPr bwMode="auto"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3"/>
          <p:cNvSpPr>
            <a:spLocks noGrp="1"/>
          </p:cNvSpPr>
          <p:nvPr>
            <p:ph/>
          </p:nvPr>
        </p:nvSpPr>
        <p:spPr bwMode="auto"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4"/>
          <p:cNvSpPr>
            <a:spLocks noGrp="1"/>
          </p:cNvSpPr>
          <p:nvPr>
            <p:ph/>
          </p:nvPr>
        </p:nvSpPr>
        <p:spPr bwMode="auto"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AndTwoObj" preserve="1" userDrawn="1">
  <p:cSld name="Title Content and 2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 bwMode="auto">
          <a:xfrm>
            <a:off x="5237280" y="3670200"/>
            <a:ext cx="3129120" cy="606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/>
          </p:nvPr>
        </p:nvSpPr>
        <p:spPr bwMode="auto"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3"/>
          <p:cNvSpPr>
            <a:spLocks noGrp="1"/>
          </p:cNvSpPr>
          <p:nvPr>
            <p:ph/>
          </p:nvPr>
        </p:nvSpPr>
        <p:spPr bwMode="auto"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4"/>
          <p:cNvSpPr>
            <a:spLocks noGrp="1"/>
          </p:cNvSpPr>
          <p:nvPr>
            <p:ph/>
          </p:nvPr>
        </p:nvSpPr>
        <p:spPr bwMode="auto"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twoObjOverTx" preserve="1" userDrawn="1">
  <p:cSld name="Title, 2 Content over Conte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 bwMode="auto">
          <a:xfrm>
            <a:off x="5237280" y="3670200"/>
            <a:ext cx="3129120" cy="606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/>
          </p:nvPr>
        </p:nvSpPr>
        <p:spPr bwMode="auto"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3"/>
          <p:cNvSpPr>
            <a:spLocks noGrp="1"/>
          </p:cNvSpPr>
          <p:nvPr>
            <p:ph/>
          </p:nvPr>
        </p:nvSpPr>
        <p:spPr bwMode="auto"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4"/>
          <p:cNvSpPr>
            <a:spLocks noGrp="1"/>
          </p:cNvSpPr>
          <p:nvPr>
            <p:ph/>
          </p:nvPr>
        </p:nvSpPr>
        <p:spPr bwMode="auto"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4"/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 bwMode="auto">
          <a:xfrm>
            <a:off x="5237280" y="3670200"/>
            <a:ext cx="3129120" cy="6062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b">
            <a:noAutofit/>
          </a:bodyPr>
          <a:lstStyle/>
          <a:p>
            <a:pPr>
              <a:defRPr/>
            </a:pPr>
            <a:r>
              <a:rPr lang="ru-RU" sz="30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 bwMode="auto"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ru-RU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  <a:defRPr/>
            </a:pPr>
            <a:r>
              <a:rPr lang="ru-RU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ru-RU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/>
              <a:buChar char=""/>
              <a:defRPr/>
            </a:pPr>
            <a:r>
              <a:rPr lang="ru-RU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ru-RU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ru-RU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ru-RU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://193.32.219.30:5000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 bwMode="auto">
          <a:xfrm>
            <a:off x="3676320" y="2876400"/>
            <a:ext cx="4906080" cy="7578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  <a:defRPr/>
            </a:pPr>
            <a:r>
              <a:rPr lang="ru-RU" sz="4000" b="0" strike="noStrike" spc="-1">
                <a:solidFill>
                  <a:srgbClr val="FFFFFF"/>
                </a:solidFill>
                <a:latin typeface="Roboto Black"/>
                <a:ea typeface="Roboto Black"/>
              </a:rPr>
              <a:t>Monolith</a:t>
            </a:r>
            <a:endParaRPr lang="ru-RU" sz="4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 bwMode="auto">
          <a:xfrm>
            <a:off x="1260000" y="3634560"/>
            <a:ext cx="7298640" cy="4035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/>
          <a:p>
            <a:pPr algn="r">
              <a:lnSpc>
                <a:spcPct val="100000"/>
              </a:lnSpc>
              <a:tabLst>
                <a:tab pos="0" algn="l"/>
              </a:tabLst>
              <a:defRPr/>
            </a:pPr>
            <a:r>
              <a:rPr lang="ru-RU" sz="2000" b="0" strike="noStrike" spc="-1">
                <a:solidFill>
                  <a:srgbClr val="FFFFFF"/>
                </a:solidFill>
                <a:latin typeface="Roboto Light"/>
                <a:ea typeface="Roboto Light"/>
              </a:rPr>
              <a:t>09. Автоматизированный алгоритм обезличивания данных.</a:t>
            </a:r>
            <a:endParaRPr lang="ru-RU" sz="2000" b="0" strike="noStrike" spc="-1">
              <a:latin typeface="Arial"/>
            </a:endParaRPr>
          </a:p>
        </p:txBody>
      </p:sp>
      <p:pic>
        <p:nvPicPr>
          <p:cNvPr id="6" name="Рисунок 9"/>
          <p:cNvPicPr/>
          <p:nvPr/>
        </p:nvPicPr>
        <p:blipFill>
          <a:blip r:embed="rId3"/>
          <a:stretch/>
        </p:blipFill>
        <p:spPr bwMode="auto">
          <a:xfrm>
            <a:off x="56160" y="77040"/>
            <a:ext cx="1086480" cy="55584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w="http://schemas.openxmlformats.org/wordprocessingml/2006/main" xmlns:m="http://schemas.openxmlformats.org/officeDocument/2006/math" xmlns=""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 bwMode="auto">
          <a:xfrm>
            <a:off x="2118600" y="3605400"/>
            <a:ext cx="4906080" cy="740879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lstStyle/>
          <a:p>
            <a:pPr algn="ctr">
              <a:lnSpc>
                <a:spcPct val="100000"/>
              </a:lnSpc>
              <a:tabLst>
                <a:tab pos="0" algn="l"/>
              </a:tabLst>
              <a:defRPr/>
            </a:pPr>
            <a:r>
              <a:rPr lang="ru-RU" sz="3000" b="0" strike="noStrike" spc="-1">
                <a:solidFill>
                  <a:srgbClr val="171536"/>
                </a:solidFill>
                <a:latin typeface="Roboto Black"/>
                <a:ea typeface="Roboto Black"/>
              </a:rPr>
              <a:t>Monolith</a:t>
            </a:r>
            <a:endParaRPr lang="ru-RU" sz="3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Прямоугольник 10"/>
          <p:cNvSpPr/>
          <p:nvPr/>
        </p:nvSpPr>
        <p:spPr bwMode="auto">
          <a:xfrm>
            <a:off x="1454225" y="2571840"/>
            <a:ext cx="1008709" cy="57771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  <a:defRPr/>
            </a:pPr>
            <a:r>
              <a:rPr lang="ru-RU" sz="800" b="0" strike="noStrike" spc="-1">
                <a:solidFill>
                  <a:srgbClr val="171536"/>
                </a:solidFill>
                <a:latin typeface="Roboto"/>
                <a:ea typeface="Roboto"/>
              </a:rPr>
              <a:t>Пчелкин Максим</a:t>
            </a:r>
            <a:endParaRPr lang="ru-RU" sz="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defRPr/>
            </a:pPr>
            <a:r>
              <a:rPr lang="ru-RU" sz="800" b="0" i="0" u="none" strike="noStrike" cap="none" spc="-1">
                <a:solidFill>
                  <a:srgbClr val="171536"/>
                </a:solidFill>
                <a:latin typeface="Roboto"/>
                <a:ea typeface="Roboto"/>
                <a:cs typeface="Roboto"/>
              </a:rPr>
              <a:t>+7 902 398 0970</a:t>
            </a:r>
            <a:endParaRPr lang="ru-RU" sz="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defRPr/>
            </a:pPr>
            <a:r>
              <a:rPr lang="ru-RU" sz="800" b="0" strike="noStrike" spc="-1">
                <a:solidFill>
                  <a:srgbClr val="171536"/>
                </a:solidFill>
                <a:latin typeface="Roboto"/>
                <a:ea typeface="Roboto"/>
              </a:rPr>
              <a:t>(</a:t>
            </a:r>
            <a:r>
              <a:rPr lang="ru-RU" sz="800" b="0" i="0" u="none" strike="noStrike" cap="none" spc="-1">
                <a:solidFill>
                  <a:srgbClr val="171536"/>
                </a:solidFill>
                <a:latin typeface="Roboto"/>
                <a:ea typeface="Roboto"/>
                <a:cs typeface="Roboto"/>
              </a:rPr>
              <a:t>@Maksim_Pch</a:t>
            </a:r>
            <a:r>
              <a:rPr lang="ru-RU" sz="800" b="0" strike="noStrike" spc="-1">
                <a:solidFill>
                  <a:srgbClr val="171536"/>
                </a:solidFill>
                <a:latin typeface="Roboto"/>
                <a:ea typeface="Roboto"/>
              </a:rPr>
              <a:t>)</a:t>
            </a:r>
            <a:endParaRPr lang="ru-RU" sz="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defRPr/>
            </a:pPr>
            <a:r>
              <a:rPr lang="ru-RU" sz="800" b="0" strike="noStrike" spc="-1">
                <a:solidFill>
                  <a:srgbClr val="171536"/>
                </a:solidFill>
                <a:latin typeface="Roboto"/>
                <a:ea typeface="Roboto"/>
              </a:rPr>
              <a:t>Капитан команды</a:t>
            </a:r>
            <a:endParaRPr lang="ru-RU" sz="800" b="0" strike="noStrike" spc="-1">
              <a:latin typeface="Arial"/>
            </a:endParaRPr>
          </a:p>
        </p:txBody>
      </p:sp>
      <p:sp>
        <p:nvSpPr>
          <p:cNvPr id="6" name="Прямоугольник 12"/>
          <p:cNvSpPr/>
          <p:nvPr/>
        </p:nvSpPr>
        <p:spPr bwMode="auto">
          <a:xfrm>
            <a:off x="3184547" y="2571840"/>
            <a:ext cx="1006801" cy="45579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  <a:defRPr/>
            </a:pPr>
            <a:r>
              <a:rPr lang="ru-RU" sz="800" b="0" strike="noStrike" spc="-1">
                <a:solidFill>
                  <a:srgbClr val="171536"/>
                </a:solidFill>
                <a:latin typeface="Roboto"/>
                <a:ea typeface="Roboto"/>
              </a:rPr>
              <a:t>Сенюшкин Павел</a:t>
            </a:r>
            <a:endParaRPr lang="ru-RU" sz="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defRPr/>
            </a:pPr>
            <a:r>
              <a:rPr lang="ru-RU" sz="800" b="0" strike="noStrike" spc="-1">
                <a:solidFill>
                  <a:srgbClr val="171536"/>
                </a:solidFill>
                <a:latin typeface="Roboto"/>
                <a:ea typeface="Roboto"/>
              </a:rPr>
              <a:t>(</a:t>
            </a:r>
            <a:r>
              <a:rPr lang="en-US" sz="800" b="0" i="0" u="none" strike="noStrike" cap="none" spc="-1">
                <a:solidFill>
                  <a:srgbClr val="171536"/>
                </a:solidFill>
                <a:latin typeface="Roboto"/>
                <a:ea typeface="Roboto"/>
                <a:cs typeface="Roboto"/>
              </a:rPr>
              <a:t>@Anonim0uz</a:t>
            </a:r>
            <a:r>
              <a:rPr lang="ru-RU" sz="800" b="0" strike="noStrike" spc="-1">
                <a:solidFill>
                  <a:srgbClr val="171536"/>
                </a:solidFill>
                <a:latin typeface="Roboto"/>
                <a:ea typeface="Roboto"/>
              </a:rPr>
              <a:t>)</a:t>
            </a:r>
            <a:endParaRPr lang="ru-RU" sz="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defRPr/>
            </a:pPr>
            <a:r>
              <a:rPr lang="ru-RU" sz="800" b="0" i="0" u="none" strike="noStrike" cap="none" spc="-1">
                <a:solidFill>
                  <a:srgbClr val="171536"/>
                </a:solidFill>
                <a:latin typeface="Roboto"/>
                <a:ea typeface="Roboto"/>
                <a:cs typeface="Roboto"/>
              </a:rPr>
              <a:t>без  роли</a:t>
            </a:r>
            <a:endParaRPr lang="ru-RU" sz="800" b="0" strike="noStrike" spc="-1">
              <a:latin typeface="Arial"/>
            </a:endParaRPr>
          </a:p>
        </p:txBody>
      </p:sp>
      <p:sp>
        <p:nvSpPr>
          <p:cNvPr id="7" name="Прямоугольник 14"/>
          <p:cNvSpPr/>
          <p:nvPr/>
        </p:nvSpPr>
        <p:spPr bwMode="auto">
          <a:xfrm>
            <a:off x="4958148" y="2571840"/>
            <a:ext cx="925103" cy="57771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  <a:defRPr/>
            </a:pPr>
            <a:r>
              <a:rPr lang="ru-RU" sz="800" b="0" strike="noStrike" spc="-1">
                <a:solidFill>
                  <a:srgbClr val="171536"/>
                </a:solidFill>
                <a:latin typeface="Roboto"/>
                <a:ea typeface="Roboto"/>
              </a:rPr>
              <a:t>Кантор Ксения</a:t>
            </a:r>
            <a:endParaRPr lang="ru-RU" sz="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defRPr/>
            </a:pPr>
            <a:r>
              <a:rPr lang="ru-RU" sz="800" b="0" i="0" u="none" strike="noStrike" cap="none" spc="-1">
                <a:solidFill>
                  <a:srgbClr val="171536"/>
                </a:solidFill>
                <a:latin typeface="Roboto"/>
                <a:ea typeface="Roboto"/>
                <a:cs typeface="Roboto"/>
              </a:rPr>
              <a:t>89919390996</a:t>
            </a:r>
            <a:endParaRPr lang="ru-RU" sz="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defRPr/>
            </a:pPr>
            <a:r>
              <a:rPr lang="ru-RU" sz="800" b="0" strike="noStrike" spc="-1">
                <a:solidFill>
                  <a:srgbClr val="171536"/>
                </a:solidFill>
                <a:latin typeface="Roboto"/>
                <a:ea typeface="Roboto"/>
              </a:rPr>
              <a:t>(</a:t>
            </a:r>
            <a:r>
              <a:rPr lang="ru-RU" sz="800" b="0" i="0" u="none" strike="noStrike" cap="none" spc="-1">
                <a:solidFill>
                  <a:srgbClr val="171536"/>
                </a:solidFill>
                <a:latin typeface="Roboto"/>
                <a:ea typeface="Roboto"/>
                <a:cs typeface="Roboto"/>
              </a:rPr>
              <a:t>@Minniepalma</a:t>
            </a:r>
            <a:r>
              <a:rPr lang="ru-RU" sz="800" b="0" strike="noStrike" spc="-1">
                <a:solidFill>
                  <a:srgbClr val="171536"/>
                </a:solidFill>
                <a:latin typeface="Roboto"/>
                <a:ea typeface="Roboto"/>
              </a:rPr>
              <a:t>)</a:t>
            </a:r>
            <a:endParaRPr lang="ru-RU" sz="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defRPr/>
            </a:pPr>
            <a:r>
              <a:rPr lang="ru-RU" sz="800" b="0" strike="noStrike" spc="-1">
                <a:solidFill>
                  <a:srgbClr val="171536"/>
                </a:solidFill>
                <a:latin typeface="Roboto"/>
                <a:ea typeface="Roboto"/>
              </a:rPr>
              <a:t>Дизайнер</a:t>
            </a:r>
            <a:endParaRPr lang="ru-RU" sz="800" b="0" strike="noStrike" spc="-1">
              <a:latin typeface="Arial"/>
            </a:endParaRPr>
          </a:p>
        </p:txBody>
      </p:sp>
      <p:sp>
        <p:nvSpPr>
          <p:cNvPr id="8" name="Прямоугольник 16"/>
          <p:cNvSpPr/>
          <p:nvPr/>
        </p:nvSpPr>
        <p:spPr bwMode="auto">
          <a:xfrm>
            <a:off x="6508873" y="2573640"/>
            <a:ext cx="1292648" cy="577716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  <a:defRPr/>
            </a:pPr>
            <a:r>
              <a:rPr lang="ru-RU" sz="800" b="0" strike="noStrike" spc="-1">
                <a:solidFill>
                  <a:srgbClr val="171536"/>
                </a:solidFill>
                <a:latin typeface="Roboto"/>
                <a:ea typeface="Roboto"/>
              </a:rPr>
              <a:t>Земсков Алексей</a:t>
            </a:r>
            <a:endParaRPr lang="ru-RU" sz="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defRPr/>
            </a:pPr>
            <a:r>
              <a:rPr lang="ru-RU" sz="800" b="0" strike="noStrike" spc="-1">
                <a:solidFill>
                  <a:srgbClr val="171536"/>
                </a:solidFill>
                <a:latin typeface="Roboto"/>
                <a:ea typeface="Roboto"/>
              </a:rPr>
              <a:t>89648335820</a:t>
            </a:r>
            <a:endParaRPr lang="ru-RU" sz="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defRPr/>
            </a:pPr>
            <a:r>
              <a:rPr lang="ru-RU" sz="800" b="0" strike="noStrike" spc="-1">
                <a:solidFill>
                  <a:srgbClr val="171536"/>
                </a:solidFill>
                <a:latin typeface="Roboto"/>
                <a:ea typeface="Roboto"/>
              </a:rPr>
              <a:t>(</a:t>
            </a:r>
            <a:r>
              <a:rPr lang="en-US" sz="800" b="0" i="0" u="none" strike="noStrike" cap="none" spc="-1">
                <a:solidFill>
                  <a:srgbClr val="171536"/>
                </a:solidFill>
                <a:latin typeface="Roboto"/>
                <a:ea typeface="Roboto"/>
                <a:cs typeface="Roboto"/>
              </a:rPr>
              <a:t>@AlexeyBui</a:t>
            </a:r>
            <a:r>
              <a:rPr lang="ru-RU" sz="800" b="0" strike="noStrike" spc="-1">
                <a:solidFill>
                  <a:srgbClr val="171536"/>
                </a:solidFill>
                <a:latin typeface="Roboto"/>
                <a:ea typeface="Roboto"/>
              </a:rPr>
              <a:t>)</a:t>
            </a:r>
            <a:endParaRPr lang="ru-RU" sz="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defRPr/>
            </a:pPr>
            <a:r>
              <a:rPr lang="ru-RU" sz="800" b="0" strike="noStrike" spc="-1">
                <a:solidFill>
                  <a:srgbClr val="171536"/>
                </a:solidFill>
                <a:latin typeface="Roboto"/>
                <a:ea typeface="Roboto"/>
              </a:rPr>
              <a:t>Программист на Python</a:t>
            </a:r>
            <a:endParaRPr lang="ru-RU" sz="800" b="0" strike="noStrike" spc="-1">
              <a:latin typeface="Arial"/>
            </a:endParaRPr>
          </a:p>
        </p:txBody>
      </p:sp>
      <p:sp>
        <p:nvSpPr>
          <p:cNvPr id="9" name="Прямоугольник 19"/>
          <p:cNvSpPr/>
          <p:nvPr/>
        </p:nvSpPr>
        <p:spPr bwMode="auto">
          <a:xfrm>
            <a:off x="1358640" y="1837080"/>
            <a:ext cx="1190160" cy="456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  <a:defRPr/>
            </a:pPr>
            <a:r>
              <a:rPr lang="ru-RU" sz="2400" b="1" strike="noStrike" spc="-1">
                <a:solidFill>
                  <a:srgbClr val="EC0E43"/>
                </a:solidFill>
                <a:latin typeface="Roboto"/>
                <a:ea typeface="Roboto"/>
              </a:rPr>
              <a:t>ФОТО</a:t>
            </a:r>
            <a:endParaRPr lang="ru-RU" sz="2400" b="0" strike="noStrike" spc="-1">
              <a:latin typeface="Arial"/>
            </a:endParaRPr>
          </a:p>
        </p:txBody>
      </p:sp>
      <p:sp>
        <p:nvSpPr>
          <p:cNvPr id="10" name="Прямоугольник 20"/>
          <p:cNvSpPr/>
          <p:nvPr/>
        </p:nvSpPr>
        <p:spPr bwMode="auto">
          <a:xfrm>
            <a:off x="3092040" y="1809360"/>
            <a:ext cx="1190160" cy="456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  <a:defRPr/>
            </a:pPr>
            <a:r>
              <a:rPr lang="ru-RU" sz="2400" b="1" strike="noStrike" spc="-1">
                <a:solidFill>
                  <a:srgbClr val="EC0E43"/>
                </a:solidFill>
                <a:latin typeface="Roboto"/>
                <a:ea typeface="Roboto"/>
              </a:rPr>
              <a:t>ФОТО</a:t>
            </a:r>
            <a:endParaRPr lang="ru-RU" sz="2400" b="0" strike="noStrike" spc="-1">
              <a:latin typeface="Arial"/>
            </a:endParaRPr>
          </a:p>
        </p:txBody>
      </p:sp>
      <p:sp>
        <p:nvSpPr>
          <p:cNvPr id="11" name="Прямоугольник 21"/>
          <p:cNvSpPr/>
          <p:nvPr/>
        </p:nvSpPr>
        <p:spPr bwMode="auto">
          <a:xfrm>
            <a:off x="4822920" y="1809360"/>
            <a:ext cx="1190160" cy="456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  <a:defRPr/>
            </a:pPr>
            <a:r>
              <a:rPr lang="ru-RU" sz="2400" b="1" strike="noStrike" spc="-1">
                <a:solidFill>
                  <a:srgbClr val="EC0E43"/>
                </a:solidFill>
                <a:latin typeface="Roboto"/>
                <a:ea typeface="Roboto"/>
              </a:rPr>
              <a:t>ФОТО</a:t>
            </a:r>
            <a:endParaRPr lang="ru-RU" sz="2400" b="0" strike="noStrike" spc="-1">
              <a:latin typeface="Arial"/>
            </a:endParaRPr>
          </a:p>
        </p:txBody>
      </p:sp>
      <p:sp>
        <p:nvSpPr>
          <p:cNvPr id="12" name="Прямоугольник 22"/>
          <p:cNvSpPr/>
          <p:nvPr/>
        </p:nvSpPr>
        <p:spPr bwMode="auto">
          <a:xfrm>
            <a:off x="6556320" y="1809360"/>
            <a:ext cx="1190160" cy="45612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 anchor="t">
            <a:spAutoFit/>
          </a:bodyPr>
          <a:lstStyle/>
          <a:p>
            <a:pPr algn="ctr">
              <a:lnSpc>
                <a:spcPct val="100000"/>
              </a:lnSpc>
              <a:defRPr/>
            </a:pPr>
            <a:r>
              <a:rPr lang="ru-RU" sz="2400" b="1" strike="noStrike" spc="-1">
                <a:solidFill>
                  <a:srgbClr val="EC0E43"/>
                </a:solidFill>
                <a:latin typeface="Roboto"/>
                <a:ea typeface="Roboto"/>
              </a:rPr>
              <a:t>ФОТО</a:t>
            </a:r>
            <a:endParaRPr lang="ru-RU" sz="2400" b="0" strike="noStrike" spc="-1">
              <a:latin typeface="Arial"/>
            </a:endParaRPr>
          </a:p>
        </p:txBody>
      </p:sp>
      <p:sp>
        <p:nvSpPr>
          <p:cNvPr id="13" name="object 27"/>
          <p:cNvSpPr/>
          <p:nvPr/>
        </p:nvSpPr>
        <p:spPr bwMode="auto">
          <a:xfrm>
            <a:off x="8744040" y="4756320"/>
            <a:ext cx="304560" cy="252719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1440" rIns="0" bIns="0" anchor="t">
            <a:spAutoFit/>
          </a:bodyPr>
          <a:lstStyle/>
          <a:p>
            <a:pPr marL="38160">
              <a:lnSpc>
                <a:spcPct val="100000"/>
              </a:lnSpc>
              <a:spcBef>
                <a:spcPts val="11"/>
              </a:spcBef>
              <a:defRPr/>
            </a:pPr>
            <a:fld id="{F353E680-D993-4E13-AEB3-D87303CFA326}" type="slidenum">
              <a:rPr lang="ru-RU" sz="1400" b="1" strike="noStrike" spc="49">
                <a:solidFill>
                  <a:srgbClr val="171536"/>
                </a:solidFill>
                <a:latin typeface="Roboto"/>
                <a:ea typeface="Roboto"/>
              </a:rPr>
              <a:t>2</a:t>
            </a:fld>
            <a:endParaRPr lang="ru-RU" sz="1400" b="0" strike="noStrike" spc="-1">
              <a:latin typeface="Arial"/>
            </a:endParaRPr>
          </a:p>
        </p:txBody>
      </p:sp>
      <p:pic>
        <p:nvPicPr>
          <p:cNvPr id="14" name="Рисунок 17"/>
          <p:cNvPicPr/>
          <p:nvPr/>
        </p:nvPicPr>
        <p:blipFill>
          <a:blip r:embed="rId2"/>
          <a:stretch/>
        </p:blipFill>
        <p:spPr bwMode="auto">
          <a:xfrm>
            <a:off x="56160" y="77040"/>
            <a:ext cx="1086480" cy="555840"/>
          </a:xfrm>
          <a:prstGeom prst="rect">
            <a:avLst/>
          </a:prstGeom>
          <a:ln w="0">
            <a:noFill/>
          </a:ln>
        </p:spPr>
      </p:pic>
      <p:pic>
        <p:nvPicPr>
          <p:cNvPr id="15" name="Рисунок 14"/>
          <p:cNvPicPr/>
          <p:nvPr/>
        </p:nvPicPr>
        <p:blipFill>
          <a:blip r:embed="rId3"/>
          <a:stretch/>
        </p:blipFill>
        <p:spPr bwMode="auto">
          <a:xfrm>
            <a:off x="4849560" y="1440000"/>
            <a:ext cx="1116000" cy="1116000"/>
          </a:xfrm>
          <a:prstGeom prst="rect">
            <a:avLst/>
          </a:prstGeom>
          <a:ln w="0">
            <a:noFill/>
          </a:ln>
        </p:spPr>
      </p:pic>
      <p:pic>
        <p:nvPicPr>
          <p:cNvPr id="16" name="Рисунок 15"/>
          <p:cNvPicPr/>
          <p:nvPr/>
        </p:nvPicPr>
        <p:blipFill>
          <a:blip r:embed="rId4"/>
          <a:stretch/>
        </p:blipFill>
        <p:spPr bwMode="auto">
          <a:xfrm>
            <a:off x="3147840" y="1440000"/>
            <a:ext cx="1116000" cy="1116000"/>
          </a:xfrm>
          <a:prstGeom prst="rect">
            <a:avLst/>
          </a:prstGeom>
          <a:ln w="0">
            <a:noFill/>
          </a:ln>
        </p:spPr>
      </p:pic>
      <p:pic>
        <p:nvPicPr>
          <p:cNvPr id="17" name="Рисунок 16"/>
          <p:cNvPicPr/>
          <p:nvPr/>
        </p:nvPicPr>
        <p:blipFill>
          <a:blip r:embed="rId5"/>
          <a:stretch/>
        </p:blipFill>
        <p:spPr bwMode="auto">
          <a:xfrm>
            <a:off x="1421280" y="1440000"/>
            <a:ext cx="1098720" cy="1098720"/>
          </a:xfrm>
          <a:prstGeom prst="rect">
            <a:avLst/>
          </a:prstGeom>
          <a:ln w="0">
            <a:noFill/>
          </a:ln>
        </p:spPr>
      </p:pic>
      <p:pic>
        <p:nvPicPr>
          <p:cNvPr id="18" name="Рисунок 17"/>
          <p:cNvPicPr/>
          <p:nvPr/>
        </p:nvPicPr>
        <p:blipFill>
          <a:blip r:embed="rId6"/>
          <a:srcRect l="20309" r="9700"/>
          <a:stretch/>
        </p:blipFill>
        <p:spPr bwMode="auto">
          <a:xfrm>
            <a:off x="6588360" y="1440000"/>
            <a:ext cx="1115640" cy="111600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w="http://schemas.openxmlformats.org/wordprocessingml/2006/main" xmlns:m="http://schemas.openxmlformats.org/officeDocument/2006/math" xmlns=""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Google Shape;105;p20"/>
          <p:cNvSpPr/>
          <p:nvPr/>
        </p:nvSpPr>
        <p:spPr bwMode="auto">
          <a:xfrm>
            <a:off x="399960" y="870120"/>
            <a:ext cx="7227360" cy="4046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>
              <a:lnSpc>
                <a:spcPct val="100000"/>
              </a:lnSpc>
              <a:defRPr/>
            </a:pPr>
            <a:r>
              <a:rPr lang="ru-RU" sz="1600" b="1" strike="noStrike" spc="-1">
                <a:solidFill>
                  <a:srgbClr val="171536"/>
                </a:solidFill>
                <a:latin typeface="Roboto"/>
                <a:ea typeface="Roboto"/>
              </a:rPr>
              <a:t>Важные моменты</a:t>
            </a:r>
            <a:r>
              <a:rPr/>
              <a:t/>
            </a:r>
            <a:br>
              <a:rPr/>
            </a:br>
            <a:r>
              <a:rPr/>
              <a:t/>
            </a:r>
            <a:br>
              <a:rPr/>
            </a:br>
            <a:r>
              <a:rPr lang="ru-RU" sz="1400" b="1" strike="noStrike" spc="-1">
                <a:solidFill>
                  <a:srgbClr val="000000"/>
                </a:solidFill>
                <a:latin typeface="Times-Bold"/>
                <a:ea typeface="Times-Bold"/>
              </a:rPr>
              <a:t>Целевая аудитория решения -</a:t>
            </a:r>
            <a:r>
              <a:rPr lang="ru-RU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сотрудники органов исполнительной власти города Москвы и подведомственных учреждений. </a:t>
            </a:r>
            <a:endParaRPr lang="ru-RU" sz="1400" b="0" strike="noStrike" spc="-1">
              <a:latin typeface="Arial"/>
            </a:endParaRPr>
          </a:p>
          <a:p>
            <a:pPr algn="just">
              <a:defRPr/>
            </a:pPr>
            <a:endParaRPr lang="ru-RU" sz="1400" b="0" strike="noStrike" spc="-1">
              <a:latin typeface="Times New Roman"/>
              <a:ea typeface="Times New Roman"/>
            </a:endParaRPr>
          </a:p>
          <a:p>
            <a:pPr>
              <a:defRPr/>
            </a:pPr>
            <a:r>
              <a:rPr lang="ru-RU" sz="1400" b="1" strike="noStrike" spc="-1">
                <a:solidFill>
                  <a:srgbClr val="000000"/>
                </a:solidFill>
                <a:latin typeface="Times-Bold"/>
                <a:ea typeface="Times-Bold"/>
              </a:rPr>
              <a:t>Конечные пользователи</a:t>
            </a:r>
            <a:r>
              <a:rPr lang="ru-RU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r>
              <a:rPr lang="ru-RU" sz="1400" b="1" strike="noStrike" spc="-1">
                <a:solidFill>
                  <a:srgbClr val="000000"/>
                </a:solidFill>
                <a:latin typeface="Times-Bold"/>
                <a:ea typeface="Times-Bold"/>
              </a:rPr>
              <a:t>обезличенных документов</a:t>
            </a:r>
            <a:r>
              <a:rPr lang="ru-RU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- компании-разработчики решений в сфере искусственного интеллекта, участники эксперимента. Также сервисом будут пользоваться сотрудники,которым в рамках исполнения служебных обязанностей необходимо передать документы,содержащие персональные данные сторонним организациям.</a:t>
            </a:r>
            <a:endParaRPr lang="ru-RU" sz="1400" b="0" strike="noStrike" spc="-1">
              <a:latin typeface="Arial"/>
            </a:endParaRPr>
          </a:p>
        </p:txBody>
      </p:sp>
      <p:pic>
        <p:nvPicPr>
          <p:cNvPr id="5" name="Рисунок 3"/>
          <p:cNvPicPr/>
          <p:nvPr/>
        </p:nvPicPr>
        <p:blipFill>
          <a:blip r:embed="rId2"/>
          <a:stretch/>
        </p:blipFill>
        <p:spPr bwMode="auto">
          <a:xfrm>
            <a:off x="56160" y="77040"/>
            <a:ext cx="1086480" cy="555840"/>
          </a:xfrm>
          <a:prstGeom prst="rect">
            <a:avLst/>
          </a:prstGeom>
          <a:ln w="0">
            <a:noFill/>
          </a:ln>
        </p:spPr>
      </p:pic>
      <p:sp>
        <p:nvSpPr>
          <p:cNvPr id="6" name="object 27"/>
          <p:cNvSpPr/>
          <p:nvPr/>
        </p:nvSpPr>
        <p:spPr bwMode="auto">
          <a:xfrm>
            <a:off x="8744040" y="4756320"/>
            <a:ext cx="304560" cy="252719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1440" rIns="0" bIns="0" anchor="t">
            <a:spAutoFit/>
          </a:bodyPr>
          <a:lstStyle/>
          <a:p>
            <a:pPr marL="38160">
              <a:lnSpc>
                <a:spcPct val="100000"/>
              </a:lnSpc>
              <a:spcBef>
                <a:spcPts val="11"/>
              </a:spcBef>
              <a:defRPr/>
            </a:pPr>
            <a:fld id="{61F9C42E-7F3A-4B41-A85B-EEB82C7F2072}" type="slidenum">
              <a:rPr lang="ru-RU" sz="1400" b="1" strike="noStrike" spc="49">
                <a:solidFill>
                  <a:srgbClr val="171536"/>
                </a:solidFill>
                <a:latin typeface="Roboto"/>
                <a:ea typeface="Roboto"/>
              </a:rPr>
              <a:t>3</a:t>
            </a:fld>
            <a:endParaRPr lang="ru-RU" sz="14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w="http://schemas.openxmlformats.org/wordprocessingml/2006/main" xmlns:m="http://schemas.openxmlformats.org/officeDocument/2006/math" xmlns=""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Google Shape;105;p20"/>
          <p:cNvSpPr/>
          <p:nvPr/>
        </p:nvSpPr>
        <p:spPr bwMode="auto">
          <a:xfrm>
            <a:off x="399960" y="870120"/>
            <a:ext cx="7227360" cy="4046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>
              <a:lnSpc>
                <a:spcPct val="100000"/>
              </a:lnSpc>
              <a:defRPr/>
            </a:pPr>
            <a:r>
              <a:rPr lang="ru-RU" sz="1600" b="1" strike="noStrike" spc="-1" dirty="0" smtClean="0">
                <a:solidFill>
                  <a:srgbClr val="171536"/>
                </a:solidFill>
                <a:latin typeface="Roboto"/>
                <a:ea typeface="Roboto"/>
              </a:rPr>
              <a:t>Структура решения</a:t>
            </a:r>
            <a:endParaRPr lang="ru-RU" sz="1400" b="0" strike="noStrike" spc="-1" dirty="0">
              <a:latin typeface="Arial"/>
            </a:endParaRPr>
          </a:p>
        </p:txBody>
      </p:sp>
      <p:pic>
        <p:nvPicPr>
          <p:cNvPr id="5" name="Рисунок 3"/>
          <p:cNvPicPr/>
          <p:nvPr/>
        </p:nvPicPr>
        <p:blipFill>
          <a:blip r:embed="rId2"/>
          <a:stretch/>
        </p:blipFill>
        <p:spPr bwMode="auto">
          <a:xfrm>
            <a:off x="56160" y="77040"/>
            <a:ext cx="1086480" cy="555840"/>
          </a:xfrm>
          <a:prstGeom prst="rect">
            <a:avLst/>
          </a:prstGeom>
          <a:ln w="0">
            <a:noFill/>
          </a:ln>
        </p:spPr>
      </p:pic>
      <p:sp>
        <p:nvSpPr>
          <p:cNvPr id="6" name="object 27"/>
          <p:cNvSpPr/>
          <p:nvPr/>
        </p:nvSpPr>
        <p:spPr bwMode="auto">
          <a:xfrm>
            <a:off x="8744040" y="4756320"/>
            <a:ext cx="304560" cy="252719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1440" rIns="0" bIns="0" anchor="t">
            <a:spAutoFit/>
          </a:bodyPr>
          <a:lstStyle/>
          <a:p>
            <a:pPr marL="38160">
              <a:lnSpc>
                <a:spcPct val="100000"/>
              </a:lnSpc>
              <a:spcBef>
                <a:spcPts val="11"/>
              </a:spcBef>
              <a:defRPr/>
            </a:pPr>
            <a:fld id="{61F9C42E-7F3A-4B41-A85B-EEB82C7F2072}" type="slidenum">
              <a:rPr lang="ru-RU" sz="1400" b="1" strike="noStrike" spc="49">
                <a:solidFill>
                  <a:srgbClr val="171536"/>
                </a:solidFill>
                <a:latin typeface="Roboto"/>
                <a:ea typeface="Roboto"/>
              </a:rPr>
              <a:t>4</a:t>
            </a:fld>
            <a:endParaRPr lang="ru-RU" sz="1400" b="0" strike="noStrike" spc="-1">
              <a:latin typeface="Arial"/>
            </a:endParaRPr>
          </a:p>
        </p:txBody>
      </p:sp>
      <p:grpSp>
        <p:nvGrpSpPr>
          <p:cNvPr id="7" name="Группа 6"/>
          <p:cNvGrpSpPr/>
          <p:nvPr/>
        </p:nvGrpSpPr>
        <p:grpSpPr>
          <a:xfrm>
            <a:off x="1259632" y="1470063"/>
            <a:ext cx="6264696" cy="3096344"/>
            <a:chOff x="1115616" y="836712"/>
            <a:chExt cx="6264696" cy="3096344"/>
          </a:xfrm>
        </p:grpSpPr>
        <p:grpSp>
          <p:nvGrpSpPr>
            <p:cNvPr id="8" name="Группа 7"/>
            <p:cNvGrpSpPr/>
            <p:nvPr/>
          </p:nvGrpSpPr>
          <p:grpSpPr>
            <a:xfrm>
              <a:off x="1115616" y="836712"/>
              <a:ext cx="6264696" cy="864096"/>
              <a:chOff x="3491880" y="836712"/>
              <a:chExt cx="2304256" cy="864096"/>
            </a:xfrm>
          </p:grpSpPr>
          <p:sp>
            <p:nvSpPr>
              <p:cNvPr id="17" name="Прямоугольник 16"/>
              <p:cNvSpPr/>
              <p:nvPr/>
            </p:nvSpPr>
            <p:spPr>
              <a:xfrm>
                <a:off x="3491880" y="836712"/>
                <a:ext cx="2304256" cy="864096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3491880" y="1084093"/>
                <a:ext cx="2304256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ru-RU" dirty="0" smtClean="0"/>
                  <a:t>Главная страница сервиса</a:t>
                </a:r>
                <a:endParaRPr lang="ru-RU" dirty="0"/>
              </a:p>
            </p:txBody>
          </p:sp>
        </p:grpSp>
        <p:grpSp>
          <p:nvGrpSpPr>
            <p:cNvPr id="9" name="Группа 8"/>
            <p:cNvGrpSpPr/>
            <p:nvPr/>
          </p:nvGrpSpPr>
          <p:grpSpPr>
            <a:xfrm>
              <a:off x="4644008" y="2732727"/>
              <a:ext cx="2736304" cy="1200329"/>
              <a:chOff x="3491880" y="932528"/>
              <a:chExt cx="2304256" cy="1200329"/>
            </a:xfrm>
          </p:grpSpPr>
          <p:sp>
            <p:nvSpPr>
              <p:cNvPr id="15" name="Прямоугольник 14"/>
              <p:cNvSpPr/>
              <p:nvPr/>
            </p:nvSpPr>
            <p:spPr>
              <a:xfrm>
                <a:off x="3491880" y="932528"/>
                <a:ext cx="2304256" cy="1200328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>
                <a:off x="3491880" y="932528"/>
                <a:ext cx="2304256" cy="1200329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ru-RU" dirty="0" smtClean="0"/>
                  <a:t>Сервис обезличивания адресов, паспортов и пр.</a:t>
                </a:r>
                <a:endParaRPr lang="ru-RU" dirty="0"/>
              </a:p>
            </p:txBody>
          </p:sp>
        </p:grpSp>
        <p:grpSp>
          <p:nvGrpSpPr>
            <p:cNvPr id="10" name="Группа 9"/>
            <p:cNvGrpSpPr/>
            <p:nvPr/>
          </p:nvGrpSpPr>
          <p:grpSpPr>
            <a:xfrm>
              <a:off x="1115616" y="2732727"/>
              <a:ext cx="2808312" cy="1200329"/>
              <a:chOff x="3491880" y="932527"/>
              <a:chExt cx="2304256" cy="1200329"/>
            </a:xfrm>
          </p:grpSpPr>
          <p:sp>
            <p:nvSpPr>
              <p:cNvPr id="13" name="Прямоугольник 12"/>
              <p:cNvSpPr/>
              <p:nvPr/>
            </p:nvSpPr>
            <p:spPr>
              <a:xfrm>
                <a:off x="3491880" y="932527"/>
                <a:ext cx="2304256" cy="1200329"/>
              </a:xfrm>
              <a:prstGeom prst="rect">
                <a:avLst/>
              </a:prstGeom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ru-RU"/>
              </a:p>
            </p:txBody>
          </p:sp>
          <p:sp>
            <p:nvSpPr>
              <p:cNvPr id="14" name="TextBox 13"/>
              <p:cNvSpPr txBox="1"/>
              <p:nvPr/>
            </p:nvSpPr>
            <p:spPr>
              <a:xfrm>
                <a:off x="3491880" y="1209525"/>
                <a:ext cx="2304256" cy="646331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ru-RU" dirty="0" smtClean="0"/>
                  <a:t>Сервис обезличивания ФИО</a:t>
                </a:r>
                <a:endParaRPr lang="ru-RU" dirty="0"/>
              </a:p>
            </p:txBody>
          </p:sp>
        </p:grpSp>
        <p:sp>
          <p:nvSpPr>
            <p:cNvPr id="11" name="Стрелка вниз 10"/>
            <p:cNvSpPr/>
            <p:nvPr/>
          </p:nvSpPr>
          <p:spPr>
            <a:xfrm>
              <a:off x="5868144" y="1865796"/>
              <a:ext cx="288032" cy="648072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Стрелка вниз 11"/>
            <p:cNvSpPr/>
            <p:nvPr/>
          </p:nvSpPr>
          <p:spPr>
            <a:xfrm>
              <a:off x="2375756" y="1865796"/>
              <a:ext cx="288032" cy="648072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7416046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w="http://schemas.openxmlformats.org/wordprocessingml/2006/main" xmlns:m="http://schemas.openxmlformats.org/officeDocument/2006/math" xmlns="">
      <p:transition advClick="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Google Shape;105;p 1"/>
          <p:cNvSpPr/>
          <p:nvPr/>
        </p:nvSpPr>
        <p:spPr bwMode="auto">
          <a:xfrm>
            <a:off x="399960" y="870120"/>
            <a:ext cx="8420040" cy="4046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>
              <a:lnSpc>
                <a:spcPct val="100000"/>
              </a:lnSpc>
              <a:defRPr/>
            </a:pPr>
            <a:r>
              <a:rPr lang="ru-RU" sz="1600" b="1" strike="noStrike" spc="-1" dirty="0">
                <a:solidFill>
                  <a:srgbClr val="000000"/>
                </a:solidFill>
                <a:latin typeface="Roboto"/>
                <a:ea typeface="Roboto"/>
              </a:rPr>
              <a:t>Алгоритм пользования решением</a:t>
            </a:r>
            <a:r>
              <a:rPr dirty="0"/>
              <a:t/>
            </a:r>
            <a:br>
              <a:rPr dirty="0"/>
            </a:br>
            <a:endParaRPr lang="ru-RU" sz="1600" b="0" strike="noStrike" spc="-1" dirty="0">
              <a:solidFill>
                <a:srgbClr val="000000"/>
              </a:solidFill>
              <a:latin typeface="Arial"/>
            </a:endParaRPr>
          </a:p>
          <a:p>
            <a:pPr algn="just">
              <a:buClr>
                <a:srgbClr val="000000"/>
              </a:buClr>
              <a:tabLst>
                <a:tab pos="139680" algn="l"/>
                <a:tab pos="457200" algn="l"/>
              </a:tabLst>
              <a:defRPr/>
            </a:pPr>
            <a:r>
              <a:rPr lang="ru-RU" sz="1600" b="0" strike="noStrike" spc="-1" dirty="0">
                <a:solidFill>
                  <a:srgbClr val="000000"/>
                </a:solidFill>
                <a:latin typeface="Roboto"/>
                <a:ea typeface="Roboto"/>
              </a:rPr>
              <a:t>Пользователь заходит на ресурс обезличивания по веб-адресу: </a:t>
            </a:r>
            <a:r>
              <a:rPr lang="ru-RU" sz="1600" b="0" strike="noStrike" spc="-1" dirty="0">
                <a:solidFill>
                  <a:srgbClr val="000000"/>
                </a:solidFill>
                <a:latin typeface="Roboto"/>
                <a:ea typeface="Roboto"/>
                <a:hlinkClick r:id="rId2"/>
              </a:rPr>
              <a:t>http://</a:t>
            </a:r>
            <a:r>
              <a:rPr lang="ru-RU" sz="1600" b="0" strike="noStrike" spc="-1" dirty="0" smtClean="0">
                <a:solidFill>
                  <a:srgbClr val="000000"/>
                </a:solidFill>
                <a:latin typeface="Roboto"/>
                <a:ea typeface="Roboto"/>
                <a:hlinkClick r:id="rId2"/>
              </a:rPr>
              <a:t>193.32.219.30:5000</a:t>
            </a:r>
            <a:r>
              <a:rPr lang="ru-RU" sz="1600" b="0" strike="noStrike" spc="-1" dirty="0" smtClean="0">
                <a:solidFill>
                  <a:srgbClr val="000000"/>
                </a:solidFill>
                <a:latin typeface="Roboto"/>
                <a:ea typeface="Roboto"/>
              </a:rPr>
              <a:t> </a:t>
            </a:r>
            <a:r>
              <a:rPr lang="ru-RU" sz="1600" b="0" strike="noStrike" spc="-1" dirty="0">
                <a:solidFill>
                  <a:srgbClr val="000000"/>
                </a:solidFill>
                <a:latin typeface="Roboto"/>
                <a:ea typeface="Roboto"/>
              </a:rPr>
              <a:t>и попадает в интерфейс сервиса по обезличиванию</a:t>
            </a:r>
            <a:r>
              <a:rPr lang="ru-RU" sz="1600" b="0" strike="noStrike" spc="-1" dirty="0" smtClean="0">
                <a:solidFill>
                  <a:srgbClr val="000000"/>
                </a:solidFill>
                <a:latin typeface="Roboto"/>
                <a:ea typeface="Roboto"/>
              </a:rPr>
              <a:t>.</a:t>
            </a:r>
            <a:endParaRPr lang="ru-RU" sz="1600" b="1" i="1" strike="noStrike" spc="-1" dirty="0">
              <a:solidFill>
                <a:srgbClr val="000000"/>
              </a:solidFill>
              <a:latin typeface="Times-BoldItalic"/>
              <a:ea typeface="Times-BoldItalic"/>
            </a:endParaRPr>
          </a:p>
        </p:txBody>
      </p:sp>
      <p:pic>
        <p:nvPicPr>
          <p:cNvPr id="5" name="Рисунок 1"/>
          <p:cNvPicPr/>
          <p:nvPr/>
        </p:nvPicPr>
        <p:blipFill>
          <a:blip r:embed="rId3"/>
          <a:stretch/>
        </p:blipFill>
        <p:spPr bwMode="auto">
          <a:xfrm>
            <a:off x="56160" y="77040"/>
            <a:ext cx="1086480" cy="555840"/>
          </a:xfrm>
          <a:prstGeom prst="rect">
            <a:avLst/>
          </a:prstGeom>
          <a:ln w="0">
            <a:noFill/>
          </a:ln>
        </p:spPr>
      </p:pic>
      <p:sp>
        <p:nvSpPr>
          <p:cNvPr id="6" name="object 1"/>
          <p:cNvSpPr/>
          <p:nvPr/>
        </p:nvSpPr>
        <p:spPr bwMode="auto">
          <a:xfrm>
            <a:off x="8744040" y="4756320"/>
            <a:ext cx="304560" cy="252719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1440" rIns="0" bIns="0" anchor="t">
            <a:spAutoFit/>
          </a:bodyPr>
          <a:lstStyle/>
          <a:p>
            <a:pPr marL="38160">
              <a:lnSpc>
                <a:spcPct val="100000"/>
              </a:lnSpc>
              <a:spcBef>
                <a:spcPts val="11"/>
              </a:spcBef>
              <a:defRPr/>
            </a:pPr>
            <a:fld id="{D4F07E90-D210-47E6-9EC7-C310A3B6C70E}" type="slidenum">
              <a:rPr lang="ru-RU" sz="1400" b="1" strike="noStrike" spc="49">
                <a:solidFill>
                  <a:srgbClr val="171536"/>
                </a:solidFill>
                <a:latin typeface="Roboto"/>
                <a:ea typeface="Roboto"/>
              </a:rPr>
              <a:t>5</a:t>
            </a:fld>
            <a:endParaRPr lang="ru-RU" sz="1400" b="0" strike="noStrike" spc="-1">
              <a:latin typeface="Arial"/>
            </a:endParaRPr>
          </a:p>
        </p:txBody>
      </p:sp>
      <p:pic>
        <p:nvPicPr>
          <p:cNvPr id="7" name="Рисунок 6"/>
          <p:cNvPicPr/>
          <p:nvPr/>
        </p:nvPicPr>
        <p:blipFill>
          <a:blip r:embed="rId4"/>
          <a:stretch>
            <a:fillRect/>
          </a:stretch>
        </p:blipFill>
        <p:spPr>
          <a:xfrm>
            <a:off x="1907704" y="1995686"/>
            <a:ext cx="4824536" cy="288699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w="http://schemas.openxmlformats.org/wordprocessingml/2006/main" xmlns:m="http://schemas.openxmlformats.org/officeDocument/2006/math" xmlns="">
      <p:transition advClick="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Google Shape;105;p 1"/>
          <p:cNvSpPr/>
          <p:nvPr/>
        </p:nvSpPr>
        <p:spPr bwMode="auto">
          <a:xfrm>
            <a:off x="399960" y="870120"/>
            <a:ext cx="8420040" cy="4046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>
              <a:lnSpc>
                <a:spcPct val="100000"/>
              </a:lnSpc>
              <a:defRPr/>
            </a:pPr>
            <a:r>
              <a:rPr lang="ru-RU" sz="1600" b="1" strike="noStrike" spc="-1" dirty="0">
                <a:solidFill>
                  <a:srgbClr val="000000"/>
                </a:solidFill>
                <a:latin typeface="Roboto"/>
                <a:ea typeface="Roboto"/>
              </a:rPr>
              <a:t>Алгоритм пользования решением</a:t>
            </a:r>
            <a:r>
              <a:rPr dirty="0"/>
              <a:t/>
            </a:r>
            <a:br>
              <a:rPr dirty="0"/>
            </a:br>
            <a:endParaRPr lang="ru-RU" sz="1600" b="0" strike="noStrike" spc="-1" dirty="0">
              <a:solidFill>
                <a:srgbClr val="000000"/>
              </a:solidFill>
              <a:latin typeface="Arial"/>
            </a:endParaRPr>
          </a:p>
          <a:p>
            <a:pPr algn="just">
              <a:buClr>
                <a:srgbClr val="000000"/>
              </a:buClr>
              <a:tabLst>
                <a:tab pos="139680" algn="l"/>
                <a:tab pos="457200" algn="l"/>
              </a:tabLst>
              <a:defRPr/>
            </a:pPr>
            <a:r>
              <a:rPr lang="ru-RU" sz="1600" b="0" strike="noStrike" spc="-1" dirty="0" smtClean="0">
                <a:solidFill>
                  <a:srgbClr val="000000"/>
                </a:solidFill>
                <a:latin typeface="Roboto"/>
                <a:ea typeface="Roboto"/>
              </a:rPr>
              <a:t>Далее выбирает нужный </a:t>
            </a:r>
            <a:r>
              <a:rPr lang="ru-RU" sz="1600" b="0" strike="noStrike" spc="-1" dirty="0" err="1" smtClean="0">
                <a:solidFill>
                  <a:srgbClr val="000000"/>
                </a:solidFill>
                <a:latin typeface="Roboto"/>
                <a:ea typeface="Roboto"/>
              </a:rPr>
              <a:t>подсервис</a:t>
            </a:r>
            <a:r>
              <a:rPr lang="ru-RU" sz="1600" b="0" strike="noStrike" spc="-1" dirty="0" smtClean="0">
                <a:solidFill>
                  <a:srgbClr val="000000"/>
                </a:solidFill>
                <a:latin typeface="Roboto"/>
                <a:ea typeface="Roboto"/>
              </a:rPr>
              <a:t> исходя из требуемой задачи.</a:t>
            </a:r>
            <a:endParaRPr lang="ru-RU" sz="1600" b="1" i="1" strike="noStrike" spc="-1" dirty="0">
              <a:solidFill>
                <a:srgbClr val="000000"/>
              </a:solidFill>
              <a:latin typeface="Times-BoldItalic"/>
              <a:ea typeface="Times-BoldItalic"/>
            </a:endParaRPr>
          </a:p>
        </p:txBody>
      </p:sp>
      <p:pic>
        <p:nvPicPr>
          <p:cNvPr id="5" name="Рисунок 1"/>
          <p:cNvPicPr/>
          <p:nvPr/>
        </p:nvPicPr>
        <p:blipFill>
          <a:blip r:embed="rId2"/>
          <a:stretch/>
        </p:blipFill>
        <p:spPr bwMode="auto">
          <a:xfrm>
            <a:off x="56160" y="77040"/>
            <a:ext cx="1086480" cy="555840"/>
          </a:xfrm>
          <a:prstGeom prst="rect">
            <a:avLst/>
          </a:prstGeom>
          <a:ln w="0">
            <a:noFill/>
          </a:ln>
        </p:spPr>
      </p:pic>
      <p:sp>
        <p:nvSpPr>
          <p:cNvPr id="6" name="object 1"/>
          <p:cNvSpPr/>
          <p:nvPr/>
        </p:nvSpPr>
        <p:spPr bwMode="auto">
          <a:xfrm>
            <a:off x="8744040" y="4756320"/>
            <a:ext cx="304560" cy="252719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1440" rIns="0" bIns="0" anchor="t">
            <a:spAutoFit/>
          </a:bodyPr>
          <a:lstStyle/>
          <a:p>
            <a:pPr marL="38160">
              <a:lnSpc>
                <a:spcPct val="100000"/>
              </a:lnSpc>
              <a:spcBef>
                <a:spcPts val="11"/>
              </a:spcBef>
              <a:defRPr/>
            </a:pPr>
            <a:fld id="{D4F07E90-D210-47E6-9EC7-C310A3B6C70E}" type="slidenum">
              <a:rPr lang="ru-RU" sz="1400" b="1" strike="noStrike" spc="49">
                <a:solidFill>
                  <a:srgbClr val="171536"/>
                </a:solidFill>
                <a:latin typeface="Roboto"/>
                <a:ea typeface="Roboto"/>
              </a:rPr>
              <a:t>6</a:t>
            </a:fld>
            <a:endParaRPr lang="ru-RU" sz="1400" b="0" strike="noStrike" spc="-1">
              <a:latin typeface="Arial"/>
            </a:endParaRPr>
          </a:p>
        </p:txBody>
      </p:sp>
      <p:pic>
        <p:nvPicPr>
          <p:cNvPr id="8" name="Рисунок 7"/>
          <p:cNvPicPr/>
          <p:nvPr/>
        </p:nvPicPr>
        <p:blipFill>
          <a:blip r:embed="rId3"/>
          <a:stretch>
            <a:fillRect/>
          </a:stretch>
        </p:blipFill>
        <p:spPr>
          <a:xfrm>
            <a:off x="1814075" y="2050364"/>
            <a:ext cx="5591810" cy="281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792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w="http://schemas.openxmlformats.org/wordprocessingml/2006/main" xmlns:m="http://schemas.openxmlformats.org/officeDocument/2006/math" xmlns="">
      <p:transition advClick="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Google Shape;105;p 3"/>
          <p:cNvSpPr/>
          <p:nvPr/>
        </p:nvSpPr>
        <p:spPr bwMode="auto">
          <a:xfrm>
            <a:off x="399960" y="870120"/>
            <a:ext cx="8420040" cy="404604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tIns="91440" bIns="91440" anchor="t">
            <a:noAutofit/>
          </a:bodyPr>
          <a:lstStyle/>
          <a:p>
            <a:pPr>
              <a:lnSpc>
                <a:spcPct val="100000"/>
              </a:lnSpc>
              <a:defRPr/>
            </a:pPr>
            <a:r>
              <a:rPr lang="ru-RU" sz="1600" b="1" strike="noStrike" spc="-1">
                <a:solidFill>
                  <a:srgbClr val="000000"/>
                </a:solidFill>
                <a:latin typeface="Roboto"/>
                <a:ea typeface="Roboto"/>
              </a:rPr>
              <a:t>Результат работы решения</a:t>
            </a:r>
            <a:r>
              <a:rPr/>
              <a:t/>
            </a:r>
            <a:br>
              <a:rPr/>
            </a:br>
            <a:endParaRPr lang="ru-RU" sz="16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" name="Рисунок 4"/>
          <p:cNvPicPr/>
          <p:nvPr/>
        </p:nvPicPr>
        <p:blipFill>
          <a:blip r:embed="rId2"/>
          <a:stretch/>
        </p:blipFill>
        <p:spPr bwMode="auto">
          <a:xfrm>
            <a:off x="56160" y="77040"/>
            <a:ext cx="1086480" cy="555840"/>
          </a:xfrm>
          <a:prstGeom prst="rect">
            <a:avLst/>
          </a:prstGeom>
          <a:ln w="0">
            <a:noFill/>
          </a:ln>
        </p:spPr>
      </p:pic>
      <p:sp>
        <p:nvSpPr>
          <p:cNvPr id="6" name="object 3"/>
          <p:cNvSpPr/>
          <p:nvPr/>
        </p:nvSpPr>
        <p:spPr bwMode="auto">
          <a:xfrm>
            <a:off x="8744040" y="4756320"/>
            <a:ext cx="304560" cy="252719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1440" rIns="0" bIns="0" anchor="t">
            <a:spAutoFit/>
          </a:bodyPr>
          <a:lstStyle/>
          <a:p>
            <a:pPr marL="38160">
              <a:lnSpc>
                <a:spcPct val="100000"/>
              </a:lnSpc>
              <a:spcBef>
                <a:spcPts val="11"/>
              </a:spcBef>
              <a:defRPr/>
            </a:pPr>
            <a:fld id="{5671018F-CEF4-4600-972F-0EB402FF00C2}" type="slidenum">
              <a:rPr lang="ru-RU" sz="1400" b="1" strike="noStrike" spc="49">
                <a:solidFill>
                  <a:srgbClr val="171536"/>
                </a:solidFill>
                <a:latin typeface="Roboto"/>
                <a:ea typeface="Roboto"/>
              </a:rPr>
              <a:t>7</a:t>
            </a:fld>
            <a:endParaRPr lang="ru-RU" sz="1400" b="0" strike="noStrike" spc="-1">
              <a:latin typeface="Arial"/>
            </a:endParaRPr>
          </a:p>
        </p:txBody>
      </p:sp>
      <p:sp>
        <p:nvSpPr>
          <p:cNvPr id="8" name="TextBox 7"/>
          <p:cNvSpPr txBox="1"/>
          <p:nvPr/>
        </p:nvSpPr>
        <p:spPr bwMode="auto">
          <a:xfrm>
            <a:off x="353828" y="1779662"/>
            <a:ext cx="2010712" cy="17190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lstStyle/>
          <a:p>
            <a:pPr>
              <a:defRPr/>
            </a:pPr>
            <a:r>
              <a:rPr lang="ru-RU" sz="1600" b="0" strike="noStrike" spc="-1" dirty="0">
                <a:solidFill>
                  <a:srgbClr val="000000"/>
                </a:solidFill>
                <a:latin typeface="Roboto"/>
                <a:ea typeface="Roboto"/>
              </a:rPr>
              <a:t>Работа алгоритма была проверена на всем наборе предоставленных в рамках конкурса документов. Набор содержал более 1300 открытых служебных документов. </a:t>
            </a:r>
            <a:endParaRPr lang="ru-RU" sz="1600" b="0" strike="noStrike" spc="-1" dirty="0">
              <a:latin typeface="Arial"/>
            </a:endParaRPr>
          </a:p>
        </p:txBody>
      </p:sp>
      <p:pic>
        <p:nvPicPr>
          <p:cNvPr id="1026" name="Picture 2" descr="12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6264"/>
          <a:stretch/>
        </p:blipFill>
        <p:spPr bwMode="auto">
          <a:xfrm>
            <a:off x="2483768" y="1368922"/>
            <a:ext cx="6113463" cy="36252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:w="http://schemas.openxmlformats.org/wordprocessingml/2006/main" xmlns:m="http://schemas.openxmlformats.org/officeDocument/2006/math" xmlns="">
      <p:transition advClick="1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48FFD5"/>
      </a:accent1>
      <a:accent2>
        <a:srgbClr val="48FFD5"/>
      </a:accent2>
      <a:accent3>
        <a:srgbClr val="48FFD5"/>
      </a:accent3>
      <a:accent4>
        <a:srgbClr val="48FFD5"/>
      </a:accent4>
      <a:accent5>
        <a:srgbClr val="48FFD5"/>
      </a:accent5>
      <a:accent6>
        <a:srgbClr val="48FFD5"/>
      </a:accent6>
      <a:hlink>
        <a:srgbClr val="48FFD5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</TotalTime>
  <Words>105</Words>
  <Application>Microsoft Office PowerPoint</Application>
  <DocSecurity>0</DocSecurity>
  <PresentationFormat>Экран (16:9)</PresentationFormat>
  <Paragraphs>41</Paragraphs>
  <Slides>7</Slides>
  <Notes>0</Notes>
  <HiddenSlides>0</HiddenSlides>
  <MMClips>0</MMClips>
  <ScaleCrop>false</ScaleCrop>
  <HeadingPairs>
    <vt:vector size="4" baseType="variant"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8" baseType="lpstr">
      <vt:lpstr>Office Theme</vt:lpstr>
      <vt:lpstr>Monolith</vt:lpstr>
      <vt:lpstr>Monolith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PROJECT PROPOSAL</dc:title>
  <dc:subject/>
  <dc:creator>Katy Shirokikh</dc:creator>
  <cp:keywords/>
  <dc:description/>
  <cp:lastModifiedBy>Alexey</cp:lastModifiedBy>
  <cp:revision>73</cp:revision>
  <dcterms:modified xsi:type="dcterms:W3CDTF">2021-11-06T19:45:56Z</dcterms:modified>
  <cp:category/>
  <dc:identifier/>
  <cp:contentStatus/>
  <dc:language>ru-RU</dc:language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30</vt:i4>
  </property>
  <property fmtid="{D5CDD505-2E9C-101B-9397-08002B2CF9AE}" pid="3" name="PresentationFormat">
    <vt:lpwstr>Экран (16:9)</vt:lpwstr>
  </property>
  <property fmtid="{D5CDD505-2E9C-101B-9397-08002B2CF9AE}" pid="4" name="Slides">
    <vt:i4>30</vt:i4>
  </property>
</Properties>
</file>